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305" r:id="rId3"/>
    <p:sldId id="259" r:id="rId4"/>
    <p:sldId id="306" r:id="rId5"/>
    <p:sldId id="307" r:id="rId6"/>
    <p:sldId id="309" r:id="rId7"/>
    <p:sldId id="310" r:id="rId8"/>
    <p:sldId id="258" r:id="rId9"/>
    <p:sldId id="262" r:id="rId10"/>
    <p:sldId id="311" r:id="rId11"/>
    <p:sldId id="261" r:id="rId12"/>
    <p:sldId id="257" r:id="rId13"/>
    <p:sldId id="314" r:id="rId14"/>
    <p:sldId id="313" r:id="rId15"/>
    <p:sldId id="315" r:id="rId16"/>
    <p:sldId id="316" r:id="rId17"/>
    <p:sldId id="317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Montserrat ExtraLight" panose="000003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D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098BF2-997F-42A8-82E4-7BB200D984B9}">
  <a:tblStyle styleId="{3B098BF2-997F-42A8-82E4-7BB200D984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38" y="27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857FE686-68EB-3C9C-66B8-BEA658C55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031D7890-A1BC-6782-B2D7-F4C5EB599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0C107C4C-8242-895E-CE0D-4E7904BDD5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608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DC71CBB-0F01-3219-886B-8DFD5530F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C1B53060-DD06-F118-7315-92933A5577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AAFBC07F-A5BB-1815-D019-9274C2074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261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F346C6DC-9834-41CF-FAE4-42E8B30EC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BC61DB94-13E2-5911-2A0E-B2D52923A8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03DCDFFD-1DBF-5135-446D-DE62CEC4AB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857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41F05C1D-A90A-28D4-6F07-9AF38BB7D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0BAEC91D-460E-A48A-36FB-0DC960DC01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21BE5F06-71F2-AFBC-007D-4566EFD28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75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66CCEBA5-4568-F63C-CA3F-989DE91DC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7A88403B-B057-F221-4EAD-623DC762D3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788F1EC4-0530-5A23-CB4D-BDD482465F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083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B29A0185-9C11-1511-54CC-98507214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E42069AB-605B-186F-756C-305D47639A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36DC623B-1A7B-06E0-3CA4-CA3DBA8AF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41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3C00235C-7323-F2DD-1D8D-381ED5934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2C1AE2B6-DF93-34A1-B8E0-05D8AF1D1F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658B5C9D-F537-5001-0E31-18761D270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52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Databázové systémy</a:t>
            </a:r>
            <a:endParaRPr sz="320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Peter Bakaráč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E095E55-681D-1E1F-478F-10385F02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0A305245-3AF7-A28B-2440-821C9A04C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Podstata a výhody databáz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>
            <a:extLst>
              <a:ext uri="{FF2B5EF4-FFF2-40B4-BE49-F238E27FC236}">
                <a16:creationId xmlns:a16="http://schemas.microsoft.com/office/drawing/2014/main" id="{54A0DD9B-E511-D36A-9B71-1AD77EC43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Prehľadné</a:t>
            </a:r>
            <a:r>
              <a:rPr lang="en-US" dirty="0"/>
              <a:t> </a:t>
            </a:r>
            <a:r>
              <a:rPr lang="en-US" dirty="0" err="1"/>
              <a:t>úložisko</a:t>
            </a:r>
            <a:r>
              <a:rPr lang="en-US" dirty="0"/>
              <a:t> </a:t>
            </a:r>
            <a:r>
              <a:rPr lang="en-US" dirty="0" err="1"/>
              <a:t>cenných</a:t>
            </a:r>
            <a:r>
              <a:rPr lang="en-US" dirty="0"/>
              <a:t> </a:t>
            </a:r>
            <a:r>
              <a:rPr lang="en-US" dirty="0" err="1"/>
              <a:t>dát</a:t>
            </a:r>
            <a:endParaRPr lang="en-US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Rýchla</a:t>
            </a:r>
            <a:r>
              <a:rPr lang="en-US" dirty="0"/>
              <a:t> </a:t>
            </a:r>
            <a:r>
              <a:rPr lang="en-US" dirty="0" err="1"/>
              <a:t>dostupnosť</a:t>
            </a:r>
            <a:r>
              <a:rPr lang="en-US" dirty="0"/>
              <a:t>, </a:t>
            </a:r>
            <a:r>
              <a:rPr lang="en-US" dirty="0" err="1"/>
              <a:t>údržba</a:t>
            </a:r>
            <a:r>
              <a:rPr lang="en-US" dirty="0"/>
              <a:t>, </a:t>
            </a:r>
            <a:r>
              <a:rPr lang="en-US" dirty="0" err="1"/>
              <a:t>triedenie</a:t>
            </a:r>
            <a:r>
              <a:rPr lang="en-US" dirty="0"/>
              <a:t>, </a:t>
            </a:r>
            <a:r>
              <a:rPr lang="en-US" dirty="0" err="1"/>
              <a:t>úprava</a:t>
            </a:r>
            <a:endParaRPr lang="en-US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Prenesiteľnosť</a:t>
            </a:r>
            <a:r>
              <a:rPr lang="en-US" dirty="0"/>
              <a:t> </a:t>
            </a:r>
            <a:r>
              <a:rPr lang="en-US" dirty="0" err="1"/>
              <a:t>dát</a:t>
            </a:r>
            <a:endParaRPr lang="en-US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Data-driven </a:t>
            </a:r>
            <a:r>
              <a:rPr lang="en-US" dirty="0" err="1"/>
              <a:t>techniky</a:t>
            </a:r>
            <a:endParaRPr dirty="0"/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DE201B98-1C53-0ACF-1123-058DD86F79A3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291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253296"/>
            <a:ext cx="3068700" cy="5473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SQLite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D</a:t>
            </a:r>
            <a:r>
              <a:rPr lang="en" dirty="0"/>
              <a:t>atabázový systém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SQLite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 descr="A logo of a database and a blue object&#10;&#10;Description automatically generated with medium confidence">
            <a:extLst>
              <a:ext uri="{FF2B5EF4-FFF2-40B4-BE49-F238E27FC236}">
                <a16:creationId xmlns:a16="http://schemas.microsoft.com/office/drawing/2014/main" id="{FD59029A-7670-3C4D-F871-96EAE01E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41" y="184455"/>
            <a:ext cx="1105365" cy="731270"/>
          </a:xfrm>
          <a:prstGeom prst="rect">
            <a:avLst/>
          </a:prstGeom>
        </p:spPr>
      </p:pic>
      <p:pic>
        <p:nvPicPr>
          <p:cNvPr id="7" name="Picture 6" descr="A diagram of a code&#10;&#10;Description automatically generated">
            <a:extLst>
              <a:ext uri="{FF2B5EF4-FFF2-40B4-BE49-F238E27FC236}">
                <a16:creationId xmlns:a16="http://schemas.microsoft.com/office/drawing/2014/main" id="{DE6EBC6B-BD6C-03F3-0A04-45B67BAFE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174" y="1646995"/>
            <a:ext cx="4977393" cy="2787340"/>
          </a:xfrm>
          <a:prstGeom prst="rect">
            <a:avLst/>
          </a:prstGeom>
        </p:spPr>
      </p:pic>
      <p:sp>
        <p:nvSpPr>
          <p:cNvPr id="8" name="Google Shape;171;p39">
            <a:extLst>
              <a:ext uri="{FF2B5EF4-FFF2-40B4-BE49-F238E27FC236}">
                <a16:creationId xmlns:a16="http://schemas.microsoft.com/office/drawing/2014/main" id="{4C66C481-65DC-92AC-0D62-CBFCB5A6D7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Relačná</a:t>
            </a:r>
            <a:r>
              <a:rPr lang="en-US" sz="1400" dirty="0"/>
              <a:t> </a:t>
            </a:r>
            <a:r>
              <a:rPr lang="en-US" sz="1400" dirty="0" err="1"/>
              <a:t>databáza</a:t>
            </a:r>
            <a:endParaRPr lang="en-US"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Nepotrebuje</a:t>
            </a:r>
            <a:r>
              <a:rPr lang="en-US" sz="1400" dirty="0"/>
              <a:t> server</a:t>
            </a:r>
            <a:endParaRPr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Open-source</a:t>
            </a:r>
            <a:endParaRPr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Bez </a:t>
            </a:r>
            <a:r>
              <a:rPr lang="en-US" sz="1400" dirty="0" err="1"/>
              <a:t>inštalácie</a:t>
            </a:r>
            <a:endParaRPr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Bez </a:t>
            </a:r>
            <a:r>
              <a:rPr lang="en-US" sz="1400" dirty="0" err="1"/>
              <a:t>konfigurácie</a:t>
            </a:r>
            <a:endParaRPr lang="en-US"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Malotonážna</a:t>
            </a:r>
            <a:endParaRPr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309762B-6B3C-AE65-8748-366ECCB8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882753EA-8973-38FC-F705-302312DC0DA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C0DE6592-6A88-0C16-01E9-FC94C4FB6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577157"/>
              </p:ext>
            </p:extLst>
          </p:nvPr>
        </p:nvGraphicFramePr>
        <p:xfrm>
          <a:off x="1691400" y="1835325"/>
          <a:ext cx="5761200" cy="2362100"/>
        </p:xfrm>
        <a:graphic>
          <a:graphicData uri="http://schemas.openxmlformats.org/drawingml/2006/table">
            <a:tbl>
              <a:tblPr>
                <a:noFill/>
                <a:tableStyleId>{3B098BF2-997F-42A8-82E4-7BB200D984B9}</a:tableStyleId>
              </a:tblPr>
              <a:tblGrid>
                <a:gridCol w="144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ID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5D5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MENO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MESTO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ZVIERA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Arpád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Svidník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potkan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Lakatoš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Sobrance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kočička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Ďuro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Bratislava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pes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40A15071-472A-D1DF-522A-25C870ACD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052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FCBE9B0B-4322-117E-77EE-77F0DADB0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D773B530-05F7-BF77-5728-FCEF0B53EA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SQLite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27ECE697-8350-0498-C45D-C1896CFAD1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Vytvorenie</a:t>
            </a:r>
            <a:r>
              <a:rPr lang="en-US" sz="1400" dirty="0"/>
              <a:t> </a:t>
            </a:r>
            <a:r>
              <a:rPr lang="en-US" sz="1400" dirty="0" err="1"/>
              <a:t>databázy</a:t>
            </a:r>
            <a:endParaRPr lang="en-US"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Čítanie</a:t>
            </a:r>
            <a:r>
              <a:rPr lang="en-US" sz="1400" dirty="0"/>
              <a:t> z </a:t>
            </a:r>
            <a:r>
              <a:rPr lang="en-US" sz="1400" dirty="0" err="1"/>
              <a:t>databázy</a:t>
            </a:r>
            <a:endParaRPr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Vkladanie</a:t>
            </a:r>
            <a:r>
              <a:rPr lang="en-US" sz="1400" dirty="0"/>
              <a:t> </a:t>
            </a:r>
            <a:r>
              <a:rPr lang="en-US" sz="1400" dirty="0" err="1"/>
              <a:t>údajov</a:t>
            </a:r>
            <a:r>
              <a:rPr lang="en-US" sz="1400" dirty="0"/>
              <a:t> do </a:t>
            </a:r>
            <a:r>
              <a:rPr lang="en-US" sz="1400" dirty="0" err="1"/>
              <a:t>databázy</a:t>
            </a:r>
            <a:endParaRPr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Úprava</a:t>
            </a:r>
            <a:r>
              <a:rPr lang="en-US" sz="1400" dirty="0"/>
              <a:t> a </a:t>
            </a:r>
            <a:r>
              <a:rPr lang="en-US" sz="1400" dirty="0" err="1"/>
              <a:t>mazanie</a:t>
            </a:r>
            <a:r>
              <a:rPr lang="en-US" sz="1400" dirty="0"/>
              <a:t> </a:t>
            </a:r>
            <a:r>
              <a:rPr lang="en-US" sz="1400" dirty="0" err="1"/>
              <a:t>údajov</a:t>
            </a:r>
            <a:r>
              <a:rPr lang="en-US" sz="1400" dirty="0"/>
              <a:t> v </a:t>
            </a:r>
            <a:r>
              <a:rPr lang="en-US" sz="1400" dirty="0" err="1"/>
              <a:t>databáze</a:t>
            </a:r>
            <a:endParaRPr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Pokročilé</a:t>
            </a:r>
            <a:r>
              <a:rPr lang="en-US" sz="1400" dirty="0"/>
              <a:t> </a:t>
            </a:r>
            <a:r>
              <a:rPr lang="en-US" sz="1400" dirty="0" err="1"/>
              <a:t>selektívne</a:t>
            </a:r>
            <a:r>
              <a:rPr lang="en-US" sz="1400" dirty="0"/>
              <a:t> </a:t>
            </a:r>
            <a:r>
              <a:rPr lang="en-US" sz="1400" dirty="0" err="1"/>
              <a:t>vyberanie</a:t>
            </a:r>
            <a:r>
              <a:rPr lang="en-US" sz="1400" dirty="0"/>
              <a:t> </a:t>
            </a:r>
            <a:r>
              <a:rPr lang="en-US" sz="1400" dirty="0" err="1"/>
              <a:t>údajov</a:t>
            </a:r>
            <a:r>
              <a:rPr lang="en-US" sz="1400" dirty="0"/>
              <a:t> z </a:t>
            </a:r>
            <a:r>
              <a:rPr lang="en-US" sz="1400" dirty="0" err="1"/>
              <a:t>databázy</a:t>
            </a:r>
            <a:endParaRPr sz="1400" dirty="0"/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1456DFA3-0D63-7CBA-BB64-908A00BCBDBF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3517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897F42E2-51D1-0D0B-07AF-A005EA250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69820D55-EFB0-57E2-8D61-B118F2D7DD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SQLite funkcie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52CFD4DA-61A2-8C76-979B-D65C676B9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Import </a:t>
            </a:r>
            <a:r>
              <a:rPr lang="en-US" sz="1400" dirty="0" err="1"/>
              <a:t>knižnice</a:t>
            </a:r>
            <a:r>
              <a:rPr lang="en-US" sz="1400" dirty="0"/>
              <a:t> 	import sqlite3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Funkcie</a:t>
            </a:r>
            <a:r>
              <a:rPr lang="en-US" sz="1400" dirty="0"/>
              <a:t>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400" dirty="0"/>
              <a:t>sqlite3.connect(</a:t>
            </a:r>
            <a:r>
              <a:rPr lang="en-US" sz="1400" dirty="0" err="1"/>
              <a:t>db_file</a:t>
            </a:r>
            <a:r>
              <a:rPr lang="en-US" sz="1400" dirty="0"/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400" dirty="0"/>
              <a:t>.close()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400" dirty="0"/>
              <a:t>.cursor()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400" dirty="0"/>
              <a:t>.execute()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400" dirty="0"/>
              <a:t>.commit()</a:t>
            </a:r>
            <a:endParaRPr sz="1400" dirty="0"/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B8861407-8674-E09D-2229-434CE76B767D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5650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F5C2D92C-8C95-5513-E395-D7AE0142C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3DF58ED4-57B0-9495-7CEE-8625F98CF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SQLite dotaz (query)</a:t>
            </a:r>
            <a:endParaRPr dirty="0"/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E70BB287-0066-71D9-EA42-E57879E2182E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24;p45">
            <a:extLst>
              <a:ext uri="{FF2B5EF4-FFF2-40B4-BE49-F238E27FC236}">
                <a16:creationId xmlns:a16="http://schemas.microsoft.com/office/drawing/2014/main" id="{403D58CE-1C17-A483-0240-6DF0CF82D5B8}"/>
              </a:ext>
            </a:extLst>
          </p:cNvPr>
          <p:cNvSpPr txBox="1">
            <a:spLocks/>
          </p:cNvSpPr>
          <p:nvPr/>
        </p:nvSpPr>
        <p:spPr>
          <a:xfrm>
            <a:off x="520391" y="1538868"/>
            <a:ext cx="8363414" cy="54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“INSERT INTO TABULKA(MENO, MESTO, ZVIERA) VALUES(‘</a:t>
            </a:r>
            <a:r>
              <a:rPr lang="en-US" dirty="0" err="1"/>
              <a:t>Peťo</a:t>
            </a:r>
            <a:r>
              <a:rPr lang="en-US" dirty="0"/>
              <a:t>’, ‘</a:t>
            </a:r>
            <a:r>
              <a:rPr lang="en-US" dirty="0" err="1"/>
              <a:t>Kuchyňa</a:t>
            </a:r>
            <a:r>
              <a:rPr lang="en-US" dirty="0"/>
              <a:t>’, ‘Pes’)”</a:t>
            </a:r>
          </a:p>
        </p:txBody>
      </p:sp>
      <p:sp>
        <p:nvSpPr>
          <p:cNvPr id="6" name="Google Shape;224;p45">
            <a:extLst>
              <a:ext uri="{FF2B5EF4-FFF2-40B4-BE49-F238E27FC236}">
                <a16:creationId xmlns:a16="http://schemas.microsoft.com/office/drawing/2014/main" id="{7B29947E-A3F3-1412-19FA-260CE5E9C6D8}"/>
              </a:ext>
            </a:extLst>
          </p:cNvPr>
          <p:cNvSpPr txBox="1">
            <a:spLocks/>
          </p:cNvSpPr>
          <p:nvPr/>
        </p:nvSpPr>
        <p:spPr>
          <a:xfrm>
            <a:off x="390293" y="2352907"/>
            <a:ext cx="8363414" cy="54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 ‘ “INSERT INTO TABULKA(MENO, MESTO, ZVIERA) VALUES(‘</a:t>
            </a:r>
            <a:r>
              <a:rPr lang="en-US" dirty="0" err="1"/>
              <a:t>Peťo</a:t>
            </a:r>
            <a:r>
              <a:rPr lang="en-US" dirty="0"/>
              <a:t>’, ‘</a:t>
            </a:r>
            <a:r>
              <a:rPr lang="en-US" dirty="0" err="1"/>
              <a:t>Kuchyňa</a:t>
            </a:r>
            <a:r>
              <a:rPr lang="en-US" dirty="0"/>
              <a:t>’, ‘Pes’)” ‘</a:t>
            </a:r>
          </a:p>
        </p:txBody>
      </p:sp>
      <p:sp>
        <p:nvSpPr>
          <p:cNvPr id="7" name="Google Shape;224;p45">
            <a:extLst>
              <a:ext uri="{FF2B5EF4-FFF2-40B4-BE49-F238E27FC236}">
                <a16:creationId xmlns:a16="http://schemas.microsoft.com/office/drawing/2014/main" id="{C12DA593-3902-3BA2-BE99-21E0E7C199D5}"/>
              </a:ext>
            </a:extLst>
          </p:cNvPr>
          <p:cNvSpPr txBox="1">
            <a:spLocks/>
          </p:cNvSpPr>
          <p:nvPr/>
        </p:nvSpPr>
        <p:spPr>
          <a:xfrm>
            <a:off x="390293" y="3166946"/>
            <a:ext cx="8363414" cy="54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= ‘ “INSERT INTO TABULKA(MENO, MESTO, ZVIERA) VALUES(‘</a:t>
            </a:r>
            <a:r>
              <a:rPr lang="en-US" dirty="0" err="1"/>
              <a:t>Peťo</a:t>
            </a:r>
            <a:r>
              <a:rPr lang="en-US" dirty="0"/>
              <a:t>’, ‘</a:t>
            </a:r>
            <a:r>
              <a:rPr lang="en-US" dirty="0" err="1"/>
              <a:t>Kuchyňa</a:t>
            </a:r>
            <a:r>
              <a:rPr lang="en-US" dirty="0"/>
              <a:t>’, ‘Pes’)” ‘</a:t>
            </a:r>
          </a:p>
        </p:txBody>
      </p:sp>
    </p:spTree>
    <p:extLst>
      <p:ext uri="{BB962C8B-B14F-4D97-AF65-F5344CB8AC3E}">
        <p14:creationId xmlns:p14="http://schemas.microsoft.com/office/powerpoint/2010/main" val="64728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4173E233-277E-C02E-D1C4-DC6A3C84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17D65D5B-CB1D-CEF6-A46C-A1A5F21E3B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SQLite pripojenie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CCA1B541-E495-9A40-4D4A-EC6F52FAA5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Import </a:t>
            </a:r>
            <a:r>
              <a:rPr lang="en-US" sz="1400" dirty="0" err="1"/>
              <a:t>knižnice</a:t>
            </a:r>
            <a:r>
              <a:rPr lang="en-US" sz="1400" dirty="0"/>
              <a:t> 	import sqlite3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db_file</a:t>
            </a:r>
            <a:r>
              <a:rPr lang="en-US" sz="1400" dirty="0"/>
              <a:t> = </a:t>
            </a:r>
            <a:r>
              <a:rPr lang="en-US" sz="1400" dirty="0" err="1"/>
              <a:t>r”databazka.db</a:t>
            </a:r>
            <a:r>
              <a:rPr lang="en-US" sz="1400" dirty="0"/>
              <a:t>”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conn = sqlite3.connect(</a:t>
            </a:r>
            <a:r>
              <a:rPr lang="en-US" sz="1400" dirty="0" err="1"/>
              <a:t>db_file</a:t>
            </a:r>
            <a:r>
              <a:rPr lang="en-US" sz="1400" dirty="0"/>
              <a:t>)</a:t>
            </a: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3086556E-F8AB-29DB-AC58-3E23C93399B7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9069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9729A000-0B83-B5F5-FD65-0B3814E4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BAA1AF87-93E6-C1F7-C3EF-55FBFDE4CB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Úvod do predmetu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64F5BBDA-C2F8-543D-AC3D-DD226E329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b="1" dirty="0" err="1"/>
              <a:t>Výmera</a:t>
            </a:r>
            <a:r>
              <a:rPr lang="en-US" dirty="0"/>
              <a:t> – 6 </a:t>
            </a:r>
            <a:r>
              <a:rPr lang="en-US" dirty="0" err="1"/>
              <a:t>týždňov</a:t>
            </a:r>
            <a:r>
              <a:rPr lang="en-US" dirty="0"/>
              <a:t>:</a:t>
            </a:r>
          </a:p>
          <a:p>
            <a:pPr lvl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6 </a:t>
            </a:r>
            <a:r>
              <a:rPr lang="en-US" dirty="0" err="1"/>
              <a:t>týždňov</a:t>
            </a:r>
            <a:r>
              <a:rPr lang="en-US" dirty="0"/>
              <a:t> za </a:t>
            </a:r>
            <a:r>
              <a:rPr lang="en-US" dirty="0" err="1"/>
              <a:t>sebou</a:t>
            </a:r>
            <a:endParaRPr lang="en-US" dirty="0"/>
          </a:p>
          <a:p>
            <a:pPr lvl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Každý</a:t>
            </a:r>
            <a:r>
              <a:rPr lang="en-US" dirty="0"/>
              <a:t> </a:t>
            </a:r>
            <a:r>
              <a:rPr lang="en-US" dirty="0" err="1"/>
              <a:t>druhý</a:t>
            </a:r>
            <a:r>
              <a:rPr lang="en-US" dirty="0"/>
              <a:t> </a:t>
            </a:r>
            <a:r>
              <a:rPr lang="en-US" dirty="0" err="1"/>
              <a:t>týždeň</a:t>
            </a:r>
            <a:endParaRPr lang="en-US" dirty="0"/>
          </a:p>
          <a:p>
            <a:pPr marL="612775" lvl="1" indent="0">
              <a:spcBef>
                <a:spcPts val="0"/>
              </a:spcBef>
              <a:buClr>
                <a:schemeClr val="accent1"/>
              </a:buClr>
              <a:buNone/>
            </a:pPr>
            <a:endParaRPr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b="1" dirty="0" err="1"/>
              <a:t>Známkovanie</a:t>
            </a:r>
            <a:r>
              <a:rPr lang="en-US" b="1" dirty="0"/>
              <a:t> a </a:t>
            </a:r>
            <a:r>
              <a:rPr lang="en-US" b="1" dirty="0" err="1"/>
              <a:t>ukončenie</a:t>
            </a:r>
            <a:r>
              <a:rPr lang="en-US" b="1" dirty="0"/>
              <a:t>:</a:t>
            </a:r>
          </a:p>
          <a:p>
            <a:pPr lvl="1">
              <a:spcBef>
                <a:spcPts val="0"/>
              </a:spcBef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/>
              <a:t>Moodle testy </a:t>
            </a:r>
            <a:r>
              <a:rPr lang="en-US" dirty="0" err="1"/>
              <a:t>počas</a:t>
            </a:r>
            <a:r>
              <a:rPr lang="en-US" dirty="0"/>
              <a:t> </a:t>
            </a:r>
            <a:r>
              <a:rPr lang="en-US" dirty="0" err="1"/>
              <a:t>semestra</a:t>
            </a:r>
            <a:r>
              <a:rPr lang="en-US" dirty="0"/>
              <a:t> (</a:t>
            </a:r>
            <a:r>
              <a:rPr lang="en-US" dirty="0" err="1"/>
              <a:t>priebežné</a:t>
            </a:r>
            <a:r>
              <a:rPr lang="en-US" dirty="0"/>
              <a:t> </a:t>
            </a:r>
            <a:r>
              <a:rPr lang="en-US" dirty="0" err="1"/>
              <a:t>hodnotenie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 err="1"/>
              <a:t>Záverečný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(</a:t>
            </a:r>
            <a:r>
              <a:rPr lang="en-US" dirty="0" err="1"/>
              <a:t>koncové</a:t>
            </a:r>
            <a:r>
              <a:rPr lang="en-US" dirty="0"/>
              <a:t> </a:t>
            </a:r>
            <a:r>
              <a:rPr lang="en-US" dirty="0" err="1"/>
              <a:t>hodnotenie</a:t>
            </a:r>
            <a:r>
              <a:rPr lang="en-US" dirty="0"/>
              <a:t>)</a:t>
            </a:r>
            <a:endParaRPr dirty="0"/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F497A83A-DBFD-8ED9-015C-C87008CC520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8626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804501" y="2832875"/>
            <a:ext cx="576225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Prvá databáza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..tá úplne prvá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ainting&#10;&#10;Description automatically generated">
            <a:extLst>
              <a:ext uri="{FF2B5EF4-FFF2-40B4-BE49-F238E27FC236}">
                <a16:creationId xmlns:a16="http://schemas.microsoft.com/office/drawing/2014/main" id="{6D36E3EE-BF97-86B5-7FFF-C3D813BE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44" y="469971"/>
            <a:ext cx="4940122" cy="29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9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66AB6-7BA3-BC3F-27AF-0BCB5A849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ainting&#10;&#10;Description automatically generated">
            <a:extLst>
              <a:ext uri="{FF2B5EF4-FFF2-40B4-BE49-F238E27FC236}">
                <a16:creationId xmlns:a16="http://schemas.microsoft.com/office/drawing/2014/main" id="{DEB91D6E-B652-C5EC-A2C6-176BCE6D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44" y="469971"/>
            <a:ext cx="4940122" cy="2964073"/>
          </a:xfrm>
          <a:prstGeom prst="rect">
            <a:avLst/>
          </a:prstGeom>
        </p:spPr>
      </p:pic>
      <p:pic>
        <p:nvPicPr>
          <p:cNvPr id="6" name="Picture 5" descr="A close-up of a cave painting&#10;&#10;Description automatically generated">
            <a:extLst>
              <a:ext uri="{FF2B5EF4-FFF2-40B4-BE49-F238E27FC236}">
                <a16:creationId xmlns:a16="http://schemas.microsoft.com/office/drawing/2014/main" id="{85EB18A6-6FFE-1704-EF29-D1402FFB0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91" y="469971"/>
            <a:ext cx="3064865" cy="1722162"/>
          </a:xfrm>
          <a:prstGeom prst="rect">
            <a:avLst/>
          </a:prstGeom>
        </p:spPr>
      </p:pic>
      <p:pic>
        <p:nvPicPr>
          <p:cNvPr id="8" name="Picture 7" descr="A close-up of hands on a rock with Cueva de las Manos in the background&#10;&#10;Description automatically generated">
            <a:extLst>
              <a:ext uri="{FF2B5EF4-FFF2-40B4-BE49-F238E27FC236}">
                <a16:creationId xmlns:a16="http://schemas.microsoft.com/office/drawing/2014/main" id="{482164E1-87F8-5FC9-7C3A-B894E59A5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91" y="2497133"/>
            <a:ext cx="3064865" cy="17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4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61583-DD22-EDF9-7A4A-870CB1FE6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ook&#10;&#10;Description automatically generated">
            <a:extLst>
              <a:ext uri="{FF2B5EF4-FFF2-40B4-BE49-F238E27FC236}">
                <a16:creationId xmlns:a16="http://schemas.microsoft.com/office/drawing/2014/main" id="{E3836028-68FD-FE35-D964-94CC04B4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6" y="2154140"/>
            <a:ext cx="3048000" cy="2286000"/>
          </a:xfrm>
          <a:prstGeom prst="rect">
            <a:avLst/>
          </a:prstGeom>
        </p:spPr>
      </p:pic>
      <p:pic>
        <p:nvPicPr>
          <p:cNvPr id="6" name="Picture 5" descr="Close-up of a manuscript with a drawing of the buttocks&#10;&#10;Description automatically generated">
            <a:extLst>
              <a:ext uri="{FF2B5EF4-FFF2-40B4-BE49-F238E27FC236}">
                <a16:creationId xmlns:a16="http://schemas.microsoft.com/office/drawing/2014/main" id="{6C37660B-2840-E6DC-F085-F78EA993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956" y="2149278"/>
            <a:ext cx="3427723" cy="22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BD478-5DCB-ECE7-32FE-1C442A878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ook&#10;&#10;Description automatically generated">
            <a:extLst>
              <a:ext uri="{FF2B5EF4-FFF2-40B4-BE49-F238E27FC236}">
                <a16:creationId xmlns:a16="http://schemas.microsoft.com/office/drawing/2014/main" id="{A20E983D-FE0F-344D-8E22-C1BBF73A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6" y="2154140"/>
            <a:ext cx="3048000" cy="2286000"/>
          </a:xfrm>
          <a:prstGeom prst="rect">
            <a:avLst/>
          </a:prstGeom>
        </p:spPr>
      </p:pic>
      <p:pic>
        <p:nvPicPr>
          <p:cNvPr id="6" name="Picture 5" descr="Close-up of a manuscript with a drawing of the buttocks&#10;&#10;Description automatically generated">
            <a:extLst>
              <a:ext uri="{FF2B5EF4-FFF2-40B4-BE49-F238E27FC236}">
                <a16:creationId xmlns:a16="http://schemas.microsoft.com/office/drawing/2014/main" id="{D52F9760-58F1-007B-43E6-14339710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956" y="2149278"/>
            <a:ext cx="3427723" cy="2290862"/>
          </a:xfrm>
          <a:prstGeom prst="rect">
            <a:avLst/>
          </a:prstGeom>
        </p:spPr>
      </p:pic>
      <p:pic>
        <p:nvPicPr>
          <p:cNvPr id="8" name="Picture 7" descr="An open book with text on it&#10;&#10;Description automatically generated">
            <a:extLst>
              <a:ext uri="{FF2B5EF4-FFF2-40B4-BE49-F238E27FC236}">
                <a16:creationId xmlns:a16="http://schemas.microsoft.com/office/drawing/2014/main" id="{08B07AF9-58C4-32C6-B9E6-329FA3415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665" y="291177"/>
            <a:ext cx="4496670" cy="39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1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Databázové systémy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SQLite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PostegreSQL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MariaDB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494600"/>
            <a:ext cx="2067000" cy="5483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Aplikácia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Strojové učenie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Neurónové siete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Soc. </a:t>
            </a:r>
            <a:r>
              <a:rPr lang="en-US" dirty="0"/>
              <a:t>s</a:t>
            </a:r>
            <a:r>
              <a:rPr lang="en" dirty="0"/>
              <a:t>iete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E</a:t>
            </a:r>
            <a:r>
              <a:rPr lang="en" dirty="0"/>
              <a:t>-shopy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Programovací jazyk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C++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Čo je to databáza?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Štruktúrovaná</a:t>
            </a:r>
            <a:r>
              <a:rPr lang="en-US" dirty="0"/>
              <a:t> </a:t>
            </a:r>
            <a:r>
              <a:rPr lang="en-US" dirty="0" err="1"/>
              <a:t>zbierka</a:t>
            </a:r>
            <a:r>
              <a:rPr lang="en-US" dirty="0"/>
              <a:t> </a:t>
            </a:r>
            <a:r>
              <a:rPr lang="en-US" dirty="0" err="1"/>
              <a:t>dát</a:t>
            </a:r>
            <a:endParaRPr lang="en-US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Tabuľkové</a:t>
            </a:r>
            <a:r>
              <a:rPr lang="en-US" dirty="0"/>
              <a:t> </a:t>
            </a:r>
            <a:r>
              <a:rPr lang="en-US" dirty="0" err="1"/>
              <a:t>systémy</a:t>
            </a:r>
            <a:endParaRPr lang="en-US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SQL </a:t>
            </a:r>
            <a:r>
              <a:rPr lang="en-US" dirty="0" err="1"/>
              <a:t>databázy</a:t>
            </a:r>
            <a:endParaRPr lang="en-US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noSQL</a:t>
            </a:r>
            <a:r>
              <a:rPr lang="en-US" dirty="0"/>
              <a:t> </a:t>
            </a:r>
            <a:r>
              <a:rPr lang="en-US" dirty="0" err="1"/>
              <a:t>databázy</a:t>
            </a:r>
            <a:endParaRPr lang="en-US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Cloud </a:t>
            </a:r>
            <a:r>
              <a:rPr lang="en-US" dirty="0" err="1"/>
              <a:t>databázy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291</Words>
  <Application>Microsoft Office PowerPoint</Application>
  <PresentationFormat>On-screen Show (16:9)</PresentationFormat>
  <Paragraphs>93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Montserrat ExtraBold</vt:lpstr>
      <vt:lpstr>Arial</vt:lpstr>
      <vt:lpstr>Montserrat</vt:lpstr>
      <vt:lpstr>Montserrat ExtraLight</vt:lpstr>
      <vt:lpstr>Futuristic Background by Slidesgo</vt:lpstr>
      <vt:lpstr>Databázové systémy</vt:lpstr>
      <vt:lpstr>Úvod do predmetu</vt:lpstr>
      <vt:lpstr>Prvá databáza</vt:lpstr>
      <vt:lpstr>PowerPoint Presentation</vt:lpstr>
      <vt:lpstr>PowerPoint Presentation</vt:lpstr>
      <vt:lpstr>PowerPoint Presentation</vt:lpstr>
      <vt:lpstr>PowerPoint Presentation</vt:lpstr>
      <vt:lpstr>01</vt:lpstr>
      <vt:lpstr>Čo je to databáza?</vt:lpstr>
      <vt:lpstr>Podstata a výhody databáz</vt:lpstr>
      <vt:lpstr>SQLite</vt:lpstr>
      <vt:lpstr>SQLite</vt:lpstr>
      <vt:lpstr>SQLite</vt:lpstr>
      <vt:lpstr>SQLite</vt:lpstr>
      <vt:lpstr>SQLite funkcie</vt:lpstr>
      <vt:lpstr>SQLite dotaz (query)</vt:lpstr>
      <vt:lpstr>SQLite pripojenie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Databázové systémy</dc:title>
  <dc:creator>Peter Bakaráč</dc:creator>
  <cp:lastModifiedBy>Peter Bakaráč</cp:lastModifiedBy>
  <cp:revision>5</cp:revision>
  <dcterms:modified xsi:type="dcterms:W3CDTF">2024-02-12T01:48:57Z</dcterms:modified>
</cp:coreProperties>
</file>